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2" r:id="rId3"/>
    <p:sldId id="286" r:id="rId4"/>
    <p:sldId id="260" r:id="rId5"/>
    <p:sldId id="261" r:id="rId6"/>
    <p:sldId id="270" r:id="rId7"/>
    <p:sldId id="265" r:id="rId8"/>
    <p:sldId id="280" r:id="rId9"/>
    <p:sldId id="264" r:id="rId10"/>
    <p:sldId id="267" r:id="rId11"/>
    <p:sldId id="282" r:id="rId12"/>
    <p:sldId id="285" r:id="rId13"/>
    <p:sldId id="283" r:id="rId14"/>
    <p:sldId id="266" r:id="rId15"/>
    <p:sldId id="284" r:id="rId16"/>
    <p:sldId id="287" r:id="rId17"/>
    <p:sldId id="288" r:id="rId18"/>
    <p:sldId id="268"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1ACC5"/>
    <a:srgbClr val="387890"/>
    <a:srgbClr val="B9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6257" autoAdjust="0"/>
  </p:normalViewPr>
  <p:slideViewPr>
    <p:cSldViewPr snapToGrid="0">
      <p:cViewPr varScale="1">
        <p:scale>
          <a:sx n="75" d="100"/>
          <a:sy n="75" d="100"/>
        </p:scale>
        <p:origin x="84" y="5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211295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13</a:t>
            </a:fld>
            <a:endParaRPr lang="en-US"/>
          </a:p>
        </p:txBody>
      </p:sp>
    </p:spTree>
    <p:extLst>
      <p:ext uri="{BB962C8B-B14F-4D97-AF65-F5344CB8AC3E}">
        <p14:creationId xmlns:p14="http://schemas.microsoft.com/office/powerpoint/2010/main" val="359983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a:p>
            <a:r>
              <a:rPr lang="en-US" dirty="0"/>
              <a:t>SVM takes longer to run</a:t>
            </a:r>
          </a:p>
        </p:txBody>
      </p:sp>
      <p:sp>
        <p:nvSpPr>
          <p:cNvPr id="4" name="Slide Number Placeholder 3"/>
          <p:cNvSpPr>
            <a:spLocks noGrp="1"/>
          </p:cNvSpPr>
          <p:nvPr>
            <p:ph type="sldNum" sz="quarter" idx="5"/>
          </p:nvPr>
        </p:nvSpPr>
        <p:spPr/>
        <p:txBody>
          <a:bodyPr/>
          <a:lstStyle/>
          <a:p>
            <a:fld id="{00D122F1-A5D9-45AE-B248-C460C50DD90B}" type="slidenum">
              <a:rPr lang="en-US" smtClean="0"/>
              <a:t>14</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15</a:t>
            </a:fld>
            <a:endParaRPr lang="en-US"/>
          </a:p>
        </p:txBody>
      </p:sp>
    </p:spTree>
    <p:extLst>
      <p:ext uri="{BB962C8B-B14F-4D97-AF65-F5344CB8AC3E}">
        <p14:creationId xmlns:p14="http://schemas.microsoft.com/office/powerpoint/2010/main" val="54038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though it just appears that there is not a strong enough relationship between features and labels as one would hope (from data supplied, it appears that education level has little or no impact on income). Suggestions to improve this are covered later.</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16</a:t>
            </a:fld>
            <a:endParaRPr lang="en-US"/>
          </a:p>
        </p:txBody>
      </p:sp>
    </p:spTree>
    <p:extLst>
      <p:ext uri="{BB962C8B-B14F-4D97-AF65-F5344CB8AC3E}">
        <p14:creationId xmlns:p14="http://schemas.microsoft.com/office/powerpoint/2010/main" val="291137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18</a:t>
            </a:fld>
            <a:endParaRPr lang="en-US"/>
          </a:p>
        </p:txBody>
      </p:sp>
    </p:spTree>
    <p:extLst>
      <p:ext uri="{BB962C8B-B14F-4D97-AF65-F5344CB8AC3E}">
        <p14:creationId xmlns:p14="http://schemas.microsoft.com/office/powerpoint/2010/main" val="80175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Employing Naïve Bayes classification methods like </a:t>
            </a:r>
            <a:r>
              <a:rPr lang="en-US" dirty="0" err="1"/>
              <a:t>CountVectorizers</a:t>
            </a:r>
            <a:r>
              <a:rPr lang="en-US" dirty="0"/>
              <a:t> on profession titles and field of study inputs could provides a finer resolution data set that allows us to form subclasses and provide feature data that allows a regression model to more accurately predict a user’s income when it is not reported.</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19</a:t>
            </a:fld>
            <a:endParaRPr lang="en-US"/>
          </a:p>
        </p:txBody>
      </p:sp>
    </p:spTree>
    <p:extLst>
      <p:ext uri="{BB962C8B-B14F-4D97-AF65-F5344CB8AC3E}">
        <p14:creationId xmlns:p14="http://schemas.microsoft.com/office/powerpoint/2010/main" val="301456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76062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endParaRPr lang="en-US" dirty="0"/>
          </a:p>
          <a:p>
            <a:endParaRPr lang="en-US" dirty="0"/>
          </a:p>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356164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9</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a:p>
            <a:r>
              <a:rPr lang="en-US" sz="1200" kern="1200" dirty="0">
                <a:solidFill>
                  <a:schemeClr val="tx1"/>
                </a:solidFill>
                <a:effectLst/>
                <a:latin typeface="+mn-lt"/>
                <a:ea typeface="+mn-ea"/>
                <a:cs typeface="+mn-cs"/>
              </a:rPr>
              <a:t>R² is the percentage variation in y explained by all the x variables together.</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1570708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892865" y="1122362"/>
            <a:ext cx="10406270" cy="2833411"/>
          </a:xfrm>
        </p:spPr>
        <p:txBody>
          <a:bodyPr/>
          <a:lstStyle/>
          <a:p>
            <a:r>
              <a:rPr lang="en-US" sz="4000" dirty="0"/>
              <a:t>Using Machine Learning Models to Complete </a:t>
            </a:r>
            <a:r>
              <a:rPr lang="en-US" sz="4000" dirty="0" err="1"/>
              <a:t>OkCupid</a:t>
            </a:r>
            <a:r>
              <a:rPr lang="en-US" sz="4000" dirty="0"/>
              <a:t> Demographics Data Sets: </a:t>
            </a:r>
            <a:br>
              <a:rPr lang="en-US" sz="4000" dirty="0"/>
            </a:br>
            <a:r>
              <a:rPr lang="en-US" sz="4000" dirty="0"/>
              <a:t>An Initial Investigation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1524000" y="4476681"/>
            <a:ext cx="9144000" cy="1655762"/>
          </a:xfrm>
        </p:spPr>
        <p:txBody>
          <a:bodyPr/>
          <a:lstStyle/>
          <a:p>
            <a:r>
              <a:rPr lang="en-US" sz="2000" dirty="0"/>
              <a:t>Machine Learning Fundamentals</a:t>
            </a:r>
          </a:p>
          <a:p>
            <a:r>
              <a:rPr lang="en-US" sz="2000" dirty="0" err="1"/>
              <a:t>Codecademy</a:t>
            </a:r>
            <a:r>
              <a:rPr lang="en-US" sz="2000" dirty="0"/>
              <a:t> Intensive Capstone Project</a:t>
            </a:r>
          </a:p>
          <a:p>
            <a:endParaRPr lang="en-US" sz="2000" dirty="0"/>
          </a:p>
          <a:p>
            <a:r>
              <a:rPr lang="en-US" sz="2000" dirty="0"/>
              <a:t>Jeffrey Egan  / December 2018</a:t>
            </a:r>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Features must be Linearized</a:t>
            </a:r>
          </a:p>
          <a:p>
            <a:pPr lvl="1"/>
            <a:r>
              <a:rPr lang="en-US" dirty="0"/>
              <a:t>Works well for some inputs like age or level of education but stumbles with data that can’t be linearized like job field.</a:t>
            </a:r>
          </a:p>
          <a:p>
            <a:r>
              <a:rPr lang="en-US" dirty="0"/>
              <a:t>Input Feature data limited to:</a:t>
            </a:r>
          </a:p>
          <a:p>
            <a:pPr lvl="1"/>
            <a:r>
              <a:rPr lang="en-US" dirty="0"/>
              <a:t>`</a:t>
            </a:r>
            <a:r>
              <a:rPr lang="en-US" dirty="0" err="1"/>
              <a:t>education_code</a:t>
            </a:r>
            <a:r>
              <a:rPr lang="en-US" dirty="0"/>
              <a:t>` and `age`</a:t>
            </a:r>
          </a:p>
          <a:p>
            <a:r>
              <a:rPr lang="en-US" dirty="0"/>
              <a:t>Input Labels data:</a:t>
            </a:r>
          </a:p>
          <a:p>
            <a:pPr lvl="1"/>
            <a:r>
              <a:rPr lang="en-US" dirty="0"/>
              <a:t>`income` where income &lt;$120k, and != -1</a:t>
            </a:r>
          </a:p>
          <a:p>
            <a:pPr lvl="1"/>
            <a:r>
              <a:rPr lang="en-US" dirty="0"/>
              <a:t>Both models performed better after culling high income outliers from the training/testing data.</a:t>
            </a:r>
          </a:p>
          <a:p>
            <a:r>
              <a:rPr lang="en-US" dirty="0"/>
              <a:t>Model initialization, fitting, and scoring time: 0.002 seconds / trial</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Model performs a k-NN assessment before running a weighted regression against chosen neighbors so all desired inputs are viable.</a:t>
            </a:r>
          </a:p>
          <a:p>
            <a:pPr lvl="1"/>
            <a:r>
              <a:rPr lang="en-US" dirty="0"/>
              <a:t>Value k chosen from Monte Carlo analysis.</a:t>
            </a:r>
          </a:p>
          <a:p>
            <a:r>
              <a:rPr lang="en-US" dirty="0"/>
              <a:t>Input Feature data:</a:t>
            </a:r>
          </a:p>
          <a:p>
            <a:pPr lvl="1"/>
            <a:r>
              <a:rPr lang="en-US" dirty="0"/>
              <a:t>`</a:t>
            </a:r>
            <a:r>
              <a:rPr lang="en-US" dirty="0" err="1"/>
              <a:t>education_code</a:t>
            </a:r>
            <a:r>
              <a:rPr lang="en-US" dirty="0"/>
              <a:t>`, `</a:t>
            </a:r>
            <a:r>
              <a:rPr lang="en-US" dirty="0" err="1"/>
              <a:t>job_code</a:t>
            </a:r>
            <a:r>
              <a:rPr lang="en-US" dirty="0"/>
              <a:t>`, and `age`</a:t>
            </a:r>
          </a:p>
          <a:p>
            <a:r>
              <a:rPr lang="en-US" dirty="0"/>
              <a:t>Input Labels data:</a:t>
            </a:r>
          </a:p>
          <a:p>
            <a:pPr lvl="1"/>
            <a:r>
              <a:rPr lang="en-US" dirty="0"/>
              <a:t>`income` where income &lt;$120k, and != -1</a:t>
            </a:r>
          </a:p>
          <a:p>
            <a:pPr lvl="1"/>
            <a:endParaRPr lang="en-US" dirty="0"/>
          </a:p>
          <a:p>
            <a:r>
              <a:rPr lang="en-US" dirty="0"/>
              <a:t>Model initialization, fitting, and scoring time: 0.03 seconds / trial</a:t>
            </a:r>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6706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pic>
        <p:nvPicPr>
          <p:cNvPr id="5" name="Content Placeholder 4">
            <a:extLst>
              <a:ext uri="{FF2B5EF4-FFF2-40B4-BE49-F238E27FC236}">
                <a16:creationId xmlns:a16="http://schemas.microsoft.com/office/drawing/2014/main" id="{732D36D3-973E-4CAA-AF48-D7E941838FE6}"/>
              </a:ext>
            </a:extLst>
          </p:cNvPr>
          <p:cNvPicPr>
            <a:picLocks noGrp="1" noChangeAspect="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775" y="1341115"/>
            <a:ext cx="5638800" cy="4229100"/>
          </a:xfrm>
        </p:spPr>
      </p:pic>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pic>
        <p:nvPicPr>
          <p:cNvPr id="12" name="Content Placeholder 11">
            <a:extLst>
              <a:ext uri="{FF2B5EF4-FFF2-40B4-BE49-F238E27FC236}">
                <a16:creationId xmlns:a16="http://schemas.microsoft.com/office/drawing/2014/main" id="{7969A69F-C2F6-4483-9526-4EF7D75C963C}"/>
              </a:ext>
            </a:extLst>
          </p:cNvPr>
          <p:cNvPicPr>
            <a:picLocks noGrp="1" noChangeAspect="1"/>
          </p:cNvPicPr>
          <p:nvPr>
            <p:ph sz="quarter" idx="4"/>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2200" y="1320875"/>
            <a:ext cx="5692775" cy="4269581"/>
          </a:xfrm>
        </p:spPr>
      </p:pic>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CAB3B-A4F0-4E83-829F-FD10DA8FE451}"/>
                  </a:ext>
                </a:extLst>
              </p:cNvPr>
              <p:cNvSpPr txBox="1"/>
              <p:nvPr/>
            </p:nvSpPr>
            <p:spPr>
              <a:xfrm>
                <a:off x="815043" y="5590456"/>
                <a:ext cx="4725627" cy="669992"/>
              </a:xfrm>
              <a:prstGeom prst="rect">
                <a:avLst/>
              </a:prstGeom>
              <a:noFill/>
            </p:spPr>
            <p:txBody>
              <a:bodyPr wrap="square" rtlCol="0">
                <a:spAutoFit/>
              </a:bodyPr>
              <a:lstStyle/>
              <a:p>
                <a:r>
                  <a:rPr lang="en-US" dirty="0"/>
                  <a:t>Limiting input features to two of the negatively impacts performance. </a:t>
                </a:r>
                <a14:m>
                  <m:oMath xmlns:m="http://schemas.openxmlformats.org/officeDocument/2006/math">
                    <m:sSup>
                      <m:sSupPr>
                        <m:ctrlPr>
                          <a:rPr lang="en-US" b="0" i="1" smtClean="0">
                            <a:solidFill>
                              <a:srgbClr val="51ACC5"/>
                            </a:solidFill>
                            <a:latin typeface="Cambria Math" panose="02040503050406030204" pitchFamily="18" charset="0"/>
                          </a:rPr>
                        </m:ctrlPr>
                      </m:sSupPr>
                      <m:e>
                        <m:r>
                          <a:rPr lang="en-US" b="0" i="1" smtClean="0">
                            <a:solidFill>
                              <a:srgbClr val="51ACC5"/>
                            </a:solidFill>
                            <a:latin typeface="Cambria Math" panose="02040503050406030204" pitchFamily="18" charset="0"/>
                          </a:rPr>
                          <m:t>𝑅</m:t>
                        </m:r>
                      </m:e>
                      <m:sup>
                        <m:r>
                          <a:rPr lang="en-US" b="0" i="1" smtClean="0">
                            <a:solidFill>
                              <a:srgbClr val="51ACC5"/>
                            </a:solidFill>
                            <a:latin typeface="Cambria Math" panose="02040503050406030204" pitchFamily="18" charset="0"/>
                          </a:rPr>
                          <m:t>2</m:t>
                        </m:r>
                      </m:sup>
                    </m:sSup>
                  </m:oMath>
                </a14:m>
                <a:r>
                  <a:rPr lang="en-US" dirty="0">
                    <a:solidFill>
                      <a:srgbClr val="51ACC5"/>
                    </a:solidFill>
                  </a:rPr>
                  <a:t> Score: 0.220904</a:t>
                </a:r>
              </a:p>
            </p:txBody>
          </p:sp>
        </mc:Choice>
        <mc:Fallback xmlns="">
          <p:sp>
            <p:nvSpPr>
              <p:cNvPr id="13" name="TextBox 12">
                <a:extLst>
                  <a:ext uri="{FF2B5EF4-FFF2-40B4-BE49-F238E27FC236}">
                    <a16:creationId xmlns:a16="http://schemas.microsoft.com/office/drawing/2014/main" id="{9E6CAB3B-A4F0-4E83-829F-FD10DA8FE451}"/>
                  </a:ext>
                </a:extLst>
              </p:cNvPr>
              <p:cNvSpPr txBox="1">
                <a:spLocks noRot="1" noChangeAspect="1" noMove="1" noResize="1" noEditPoints="1" noAdjustHandles="1" noChangeArrowheads="1" noChangeShapeType="1" noTextEdit="1"/>
              </p:cNvSpPr>
              <p:nvPr/>
            </p:nvSpPr>
            <p:spPr>
              <a:xfrm>
                <a:off x="815043" y="5590456"/>
                <a:ext cx="4725627" cy="669992"/>
              </a:xfrm>
              <a:prstGeom prst="rect">
                <a:avLst/>
              </a:prstGeom>
              <a:blipFill>
                <a:blip r:embed="rId6"/>
                <a:stretch>
                  <a:fillRect l="-1161" t="-454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8C0028-2DA6-4E7F-A1A7-4B945AE0AFAF}"/>
                  </a:ext>
                </a:extLst>
              </p:cNvPr>
              <p:cNvSpPr txBox="1"/>
              <p:nvPr/>
            </p:nvSpPr>
            <p:spPr>
              <a:xfrm>
                <a:off x="6507797" y="5570215"/>
                <a:ext cx="5020946" cy="646331"/>
              </a:xfrm>
              <a:prstGeom prst="rect">
                <a:avLst/>
              </a:prstGeom>
              <a:noFill/>
            </p:spPr>
            <p:txBody>
              <a:bodyPr wrap="square" rtlCol="0">
                <a:spAutoFit/>
              </a:bodyPr>
              <a:lstStyle/>
              <a:p>
                <a:r>
                  <a:rPr lang="en-US" dirty="0"/>
                  <a:t>Ability to use all three desired input features improves performance. </a:t>
                </a:r>
                <a14:m>
                  <m:oMath xmlns:m="http://schemas.openxmlformats.org/officeDocument/2006/math">
                    <m:sSup>
                      <m:sSupPr>
                        <m:ctrlPr>
                          <a:rPr lang="en-US" i="1">
                            <a:solidFill>
                              <a:srgbClr val="51ACC5"/>
                            </a:solidFill>
                            <a:latin typeface="Cambria Math" panose="02040503050406030204" pitchFamily="18" charset="0"/>
                          </a:rPr>
                        </m:ctrlPr>
                      </m:sSupPr>
                      <m:e>
                        <m:r>
                          <a:rPr lang="en-US" i="1">
                            <a:solidFill>
                              <a:srgbClr val="51ACC5"/>
                            </a:solidFill>
                            <a:latin typeface="Cambria Math" panose="02040503050406030204" pitchFamily="18" charset="0"/>
                          </a:rPr>
                          <m:t>𝑅</m:t>
                        </m:r>
                      </m:e>
                      <m:sup>
                        <m:r>
                          <a:rPr lang="en-US" i="1">
                            <a:solidFill>
                              <a:srgbClr val="51ACC5"/>
                            </a:solidFill>
                            <a:latin typeface="Cambria Math" panose="02040503050406030204" pitchFamily="18" charset="0"/>
                          </a:rPr>
                          <m:t>2</m:t>
                        </m:r>
                      </m:sup>
                    </m:sSup>
                  </m:oMath>
                </a14:m>
                <a:r>
                  <a:rPr lang="en-US" dirty="0">
                    <a:solidFill>
                      <a:srgbClr val="51ACC5"/>
                    </a:solidFill>
                  </a:rPr>
                  <a:t> Score: 0.421187</a:t>
                </a:r>
              </a:p>
            </p:txBody>
          </p:sp>
        </mc:Choice>
        <mc:Fallback xmlns="">
          <p:sp>
            <p:nvSpPr>
              <p:cNvPr id="14" name="TextBox 13">
                <a:extLst>
                  <a:ext uri="{FF2B5EF4-FFF2-40B4-BE49-F238E27FC236}">
                    <a16:creationId xmlns:a16="http://schemas.microsoft.com/office/drawing/2014/main" id="{B88C0028-2DA6-4E7F-A1A7-4B945AE0AFAF}"/>
                  </a:ext>
                </a:extLst>
              </p:cNvPr>
              <p:cNvSpPr txBox="1">
                <a:spLocks noRot="1" noChangeAspect="1" noMove="1" noResize="1" noEditPoints="1" noAdjustHandles="1" noChangeArrowheads="1" noChangeShapeType="1" noTextEdit="1"/>
              </p:cNvSpPr>
              <p:nvPr/>
            </p:nvSpPr>
            <p:spPr>
              <a:xfrm>
                <a:off x="6507797" y="5570215"/>
                <a:ext cx="5020946" cy="646331"/>
              </a:xfrm>
              <a:prstGeom prst="rect">
                <a:avLst/>
              </a:prstGeom>
              <a:blipFill>
                <a:blip r:embed="rId7"/>
                <a:stretch>
                  <a:fillRect l="-109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117349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652914D-BFAA-4057-BB56-70A6D20D6E98}"/>
                  </a:ext>
                </a:extLst>
              </p:cNvPr>
              <p:cNvSpPr>
                <a:spLocks noGrp="1"/>
              </p:cNvSpPr>
              <p:nvPr>
                <p:ph sz="half" idx="1"/>
              </p:nvPr>
            </p:nvSpPr>
            <p:spPr>
              <a:xfrm>
                <a:off x="358140" y="913009"/>
                <a:ext cx="6160898" cy="5022216"/>
              </a:xfrm>
            </p:spPr>
            <p:txBody>
              <a:bodyPr/>
              <a:lstStyle/>
              <a:p>
                <a:r>
                  <a:rPr lang="en-US" dirty="0"/>
                  <a:t>In the end both models failed to meet performance goals for</a:t>
                </a:r>
                <a:r>
                  <a:rPr lang="en-US" dirty="0">
                    <a:solidFill>
                      <a:srgbClr val="2F2F2F"/>
                    </a:solidFill>
                  </a:rPr>
                  <a:t> </a:t>
                </a:r>
                <a14:m>
                  <m:oMath xmlns:m="http://schemas.openxmlformats.org/officeDocument/2006/math">
                    <m:sSup>
                      <m:sSupPr>
                        <m:ctrlPr>
                          <a:rPr lang="en-US" i="1">
                            <a:solidFill>
                              <a:srgbClr val="2F2F2F"/>
                            </a:solidFill>
                            <a:latin typeface="Cambria Math" panose="02040503050406030204" pitchFamily="18" charset="0"/>
                          </a:rPr>
                        </m:ctrlPr>
                      </m:sSupPr>
                      <m:e>
                        <m:r>
                          <a:rPr lang="en-US" i="1">
                            <a:solidFill>
                              <a:srgbClr val="2F2F2F"/>
                            </a:solidFill>
                            <a:latin typeface="Cambria Math" panose="02040503050406030204" pitchFamily="18" charset="0"/>
                          </a:rPr>
                          <m:t>𝑅</m:t>
                        </m:r>
                      </m:e>
                      <m:sup>
                        <m:r>
                          <a:rPr lang="en-US" i="1">
                            <a:solidFill>
                              <a:srgbClr val="2F2F2F"/>
                            </a:solidFill>
                            <a:latin typeface="Cambria Math" panose="02040503050406030204" pitchFamily="18" charset="0"/>
                          </a:rPr>
                          <m:t>2</m:t>
                        </m:r>
                      </m:sup>
                    </m:sSup>
                  </m:oMath>
                </a14:m>
                <a:r>
                  <a:rPr lang="en-US" dirty="0">
                    <a:solidFill>
                      <a:srgbClr val="2F2F2F"/>
                    </a:solidFill>
                  </a:rPr>
                  <a:t> </a:t>
                </a:r>
                <a:r>
                  <a:rPr lang="en-US" dirty="0"/>
                  <a:t>&gt; 0.7.</a:t>
                </a:r>
              </a:p>
              <a:p>
                <a:r>
                  <a:rPr lang="en-US" dirty="0"/>
                  <a:t>For our test question, a multiple linear regression model is not ideal since some of our feature data is not highly linear or not linear at all.</a:t>
                </a:r>
              </a:p>
              <a:p>
                <a:r>
                  <a:rPr lang="en-US" dirty="0"/>
                  <a:t>In the end though it just appears that there is not a strong enough relationship between features and labels as one would hope (from data supplied, it appears that education level has little or no impact on income). Suggestions to improve this are covered later.</a:t>
                </a:r>
              </a:p>
              <a:p>
                <a:endParaRPr lang="en-US" dirty="0"/>
              </a:p>
            </p:txBody>
          </p:sp>
        </mc:Choice>
        <mc:Fallback xmlns="">
          <p:sp>
            <p:nvSpPr>
              <p:cNvPr id="8" name="Content Placeholder 7">
                <a:extLst>
                  <a:ext uri="{FF2B5EF4-FFF2-40B4-BE49-F238E27FC236}">
                    <a16:creationId xmlns:a16="http://schemas.microsoft.com/office/drawing/2014/main" id="{7652914D-BFAA-4057-BB56-70A6D20D6E98}"/>
                  </a:ext>
                </a:extLst>
              </p:cNvPr>
              <p:cNvSpPr>
                <a:spLocks noGrp="1" noRot="1" noChangeAspect="1" noMove="1" noResize="1" noEditPoints="1" noAdjustHandles="1" noChangeArrowheads="1" noChangeShapeType="1" noTextEdit="1"/>
              </p:cNvSpPr>
              <p:nvPr>
                <p:ph sz="half" idx="1"/>
              </p:nvPr>
            </p:nvSpPr>
            <p:spPr>
              <a:xfrm>
                <a:off x="358140" y="913009"/>
                <a:ext cx="6160898" cy="5022216"/>
              </a:xfrm>
              <a:blipFill>
                <a:blip r:embed="rId3"/>
                <a:stretch>
                  <a:fillRect l="-1386" t="-1578" r="-2574"/>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6077756-D90B-4836-929C-FC61A512FE43}"/>
              </a:ext>
            </a:extLst>
          </p:cNvPr>
          <p:cNvPicPr>
            <a:picLocks noGrp="1" noChangeAspect="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9038" y="785914"/>
            <a:ext cx="5661025" cy="4245768"/>
          </a:xfrm>
        </p:spPr>
      </p:pic>
      <p:sp>
        <p:nvSpPr>
          <p:cNvPr id="7" name="Title 6">
            <a:extLst>
              <a:ext uri="{FF2B5EF4-FFF2-40B4-BE49-F238E27FC236}">
                <a16:creationId xmlns:a16="http://schemas.microsoft.com/office/drawing/2014/main" id="{58991E9B-FFDA-45EE-8397-1ECF57205F90}"/>
              </a:ext>
            </a:extLst>
          </p:cNvPr>
          <p:cNvSpPr>
            <a:spLocks noGrp="1"/>
          </p:cNvSpPr>
          <p:nvPr>
            <p:ph type="title"/>
          </p:nvPr>
        </p:nvSpPr>
        <p:spPr/>
        <p:txBody>
          <a:bodyPr/>
          <a:lstStyle/>
          <a:p>
            <a:r>
              <a:rPr lang="en-US" dirty="0"/>
              <a:t>Insights from Employing Regression Models</a:t>
            </a:r>
          </a:p>
        </p:txBody>
      </p:sp>
      <p:sp>
        <p:nvSpPr>
          <p:cNvPr id="12" name="Rectangle 11">
            <a:extLst>
              <a:ext uri="{FF2B5EF4-FFF2-40B4-BE49-F238E27FC236}">
                <a16:creationId xmlns:a16="http://schemas.microsoft.com/office/drawing/2014/main" id="{67F190BC-E22C-4364-9964-DC084EAF5539}"/>
              </a:ext>
            </a:extLst>
          </p:cNvPr>
          <p:cNvSpPr/>
          <p:nvPr/>
        </p:nvSpPr>
        <p:spPr>
          <a:xfrm>
            <a:off x="358140" y="5570245"/>
            <a:ext cx="9605666" cy="75713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F2F2F"/>
                </a:solidFill>
                <a:latin typeface="Arial" panose="020B0604020202020204" pitchFamily="34" charset="0"/>
                <a:cs typeface="Arial" panose="020B0604020202020204" pitchFamily="34" charset="0"/>
              </a:rPr>
              <a:t>Both models take little processing time to initialize, fit, and score and may be quickly assessed.</a:t>
            </a:r>
          </a:p>
        </p:txBody>
      </p:sp>
      <p:sp>
        <p:nvSpPr>
          <p:cNvPr id="13" name="Rectangle 12">
            <a:extLst>
              <a:ext uri="{FF2B5EF4-FFF2-40B4-BE49-F238E27FC236}">
                <a16:creationId xmlns:a16="http://schemas.microsoft.com/office/drawing/2014/main" id="{38BA9EC3-E685-43D3-9726-ED175A03C4A8}"/>
              </a:ext>
            </a:extLst>
          </p:cNvPr>
          <p:cNvSpPr/>
          <p:nvPr/>
        </p:nvSpPr>
        <p:spPr>
          <a:xfrm>
            <a:off x="6780266" y="4930017"/>
            <a:ext cx="5138568" cy="646331"/>
          </a:xfrm>
          <a:prstGeom prst="rect">
            <a:avLst/>
          </a:prstGeom>
        </p:spPr>
        <p:txBody>
          <a:bodyPr wrap="square">
            <a:spAutoFit/>
          </a:bodyPr>
          <a:lstStyle/>
          <a:p>
            <a:r>
              <a:rPr lang="en-US" dirty="0"/>
              <a:t>Education level alone does not correlate strongly enough with income in the </a:t>
            </a:r>
            <a:r>
              <a:rPr lang="en-US" dirty="0" err="1"/>
              <a:t>OkCupid</a:t>
            </a:r>
            <a:r>
              <a:rPr lang="en-US" dirty="0"/>
              <a:t> data provided. </a:t>
            </a:r>
          </a:p>
        </p:txBody>
      </p:sp>
      <p:pic>
        <p:nvPicPr>
          <p:cNvPr id="14" name="Picture 13">
            <a:extLst>
              <a:ext uri="{FF2B5EF4-FFF2-40B4-BE49-F238E27FC236}">
                <a16:creationId xmlns:a16="http://schemas.microsoft.com/office/drawing/2014/main" id="{54CE39AA-377B-4A04-A2C5-8B75B6360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10067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Model initialization, fitting, and scoring time: 0.432 seconds / trial</a:t>
            </a:r>
          </a:p>
          <a:p>
            <a:endParaRPr lang="en-US" dirty="0"/>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Uses the Radial Basis Function kernel</a:t>
            </a:r>
          </a:p>
          <a:p>
            <a:r>
              <a:rPr lang="en-US" dirty="0"/>
              <a:t>Monte Carlo trials reveals performance is indifferent to gamma. (0.05 to 100)</a:t>
            </a:r>
          </a:p>
          <a:p>
            <a:r>
              <a:rPr lang="en-US" dirty="0"/>
              <a:t>Model initialization, fitting, and scoring takes significant time: 11.833 sec / trial</a:t>
            </a:r>
          </a:p>
          <a:p>
            <a:endParaRPr lang="en-US" dirty="0"/>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9040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217867A4-6456-4D51-B9D3-92895F61B8F6}"/>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270" y="592421"/>
            <a:ext cx="8176590" cy="6122067"/>
          </a:xfrm>
        </p:spPr>
      </p:pic>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K Nearest Neighbors Classifier Setup</a:t>
            </a:r>
          </a:p>
        </p:txBody>
      </p:sp>
      <p:sp>
        <p:nvSpPr>
          <p:cNvPr id="10" name="TextBox 9">
            <a:extLst>
              <a:ext uri="{FF2B5EF4-FFF2-40B4-BE49-F238E27FC236}">
                <a16:creationId xmlns:a16="http://schemas.microsoft.com/office/drawing/2014/main" id="{C244AC68-E40F-458B-ABC1-C8A1A7D62C3B}"/>
              </a:ext>
            </a:extLst>
          </p:cNvPr>
          <p:cNvSpPr txBox="1"/>
          <p:nvPr/>
        </p:nvSpPr>
        <p:spPr>
          <a:xfrm>
            <a:off x="3598153" y="5543060"/>
            <a:ext cx="1798983" cy="338554"/>
          </a:xfrm>
          <a:prstGeom prst="rect">
            <a:avLst/>
          </a:prstGeom>
          <a:noFill/>
        </p:spPr>
        <p:txBody>
          <a:bodyPr wrap="square" rtlCol="0">
            <a:spAutoFit/>
          </a:bodyPr>
          <a:lstStyle/>
          <a:p>
            <a:r>
              <a:rPr lang="en-US" sz="1600" dirty="0">
                <a:solidFill>
                  <a:schemeClr val="accent6">
                    <a:lumMod val="75000"/>
                  </a:schemeClr>
                </a:solidFill>
                <a:latin typeface="Arial" panose="020B0604020202020204" pitchFamily="34" charset="0"/>
                <a:cs typeface="Arial" panose="020B0604020202020204" pitchFamily="34" charset="0"/>
              </a:rPr>
              <a:t>Optimal k=19</a:t>
            </a:r>
          </a:p>
        </p:txBody>
      </p:sp>
      <p:sp>
        <p:nvSpPr>
          <p:cNvPr id="23" name="Rectangle 22">
            <a:extLst>
              <a:ext uri="{FF2B5EF4-FFF2-40B4-BE49-F238E27FC236}">
                <a16:creationId xmlns:a16="http://schemas.microsoft.com/office/drawing/2014/main" id="{8ACB27B6-C6DA-4679-A7D5-EF053DD32F24}"/>
              </a:ext>
            </a:extLst>
          </p:cNvPr>
          <p:cNvSpPr/>
          <p:nvPr/>
        </p:nvSpPr>
        <p:spPr>
          <a:xfrm>
            <a:off x="7312657" y="1514407"/>
            <a:ext cx="4322101" cy="4278094"/>
          </a:xfrm>
          <a:prstGeom prst="rect">
            <a:avLst/>
          </a:prstGeom>
        </p:spPr>
        <p:txBody>
          <a:bodyPr wrap="square">
            <a:spAutoFit/>
          </a:bodyPr>
          <a:lstStyle/>
          <a:p>
            <a:pPr lvl="1"/>
            <a:r>
              <a:rPr lang="en-US" sz="1700" dirty="0"/>
              <a:t>For our classification model we are seeking to identify the sex of a user based on career field and dietary preferences. </a:t>
            </a:r>
          </a:p>
          <a:p>
            <a:pPr lvl="1"/>
            <a:endParaRPr lang="en-US" sz="1700" dirty="0"/>
          </a:p>
          <a:p>
            <a:pPr lvl="1"/>
            <a:r>
              <a:rPr lang="en-US" sz="1700" dirty="0"/>
              <a:t>Since both sexes appear with roughly equal measure, the model’s accuracy score should be the dominant driver for choosing k.</a:t>
            </a:r>
          </a:p>
          <a:p>
            <a:pPr lvl="1"/>
            <a:endParaRPr lang="en-US" sz="1700" dirty="0"/>
          </a:p>
          <a:p>
            <a:pPr lvl="1"/>
            <a:r>
              <a:rPr lang="en-US" sz="1700" dirty="0"/>
              <a:t>That stated, there is no reason to choose k such that the secondary metrics of precision and recall suffer.</a:t>
            </a:r>
          </a:p>
          <a:p>
            <a:pPr lvl="1"/>
            <a:endParaRPr lang="en-US" sz="1700" dirty="0"/>
          </a:p>
          <a:p>
            <a:pPr lvl="1"/>
            <a:r>
              <a:rPr lang="en-US" sz="1700" dirty="0"/>
              <a:t>With these considerations, trials reveal k=19 as the optimal number of nearest neighbors for the classifier.</a:t>
            </a:r>
          </a:p>
        </p:txBody>
      </p:sp>
      <p:pic>
        <p:nvPicPr>
          <p:cNvPr id="24" name="Picture 23">
            <a:extLst>
              <a:ext uri="{FF2B5EF4-FFF2-40B4-BE49-F238E27FC236}">
                <a16:creationId xmlns:a16="http://schemas.microsoft.com/office/drawing/2014/main" id="{B0BF1741-5882-4F51-8D9A-2FBE8029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1092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E6E148F2-705E-4334-A8EC-CF2DB6967EF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1565" y="1663979"/>
            <a:ext cx="5692775" cy="4042207"/>
          </a:xfrm>
        </p:spPr>
      </p:pic>
      <p:pic>
        <p:nvPicPr>
          <p:cNvPr id="15" name="Content Placeholder 14">
            <a:extLst>
              <a:ext uri="{FF2B5EF4-FFF2-40B4-BE49-F238E27FC236}">
                <a16:creationId xmlns:a16="http://schemas.microsoft.com/office/drawing/2014/main" id="{1C173C19-C5D4-4BD7-9E52-6345430DED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4133" y="1650123"/>
            <a:ext cx="5408084" cy="4056063"/>
          </a:xfrm>
        </p:spPr>
      </p:pic>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13" name="TextBox 12">
            <a:extLst>
              <a:ext uri="{FF2B5EF4-FFF2-40B4-BE49-F238E27FC236}">
                <a16:creationId xmlns:a16="http://schemas.microsoft.com/office/drawing/2014/main" id="{9E6CAB3B-A4F0-4E83-829F-FD10DA8FE451}"/>
              </a:ext>
            </a:extLst>
          </p:cNvPr>
          <p:cNvSpPr txBox="1"/>
          <p:nvPr/>
        </p:nvSpPr>
        <p:spPr>
          <a:xfrm>
            <a:off x="815043" y="5632496"/>
            <a:ext cx="4725627" cy="369332"/>
          </a:xfrm>
          <a:prstGeom prst="rect">
            <a:avLst/>
          </a:prstGeom>
          <a:noFill/>
        </p:spPr>
        <p:txBody>
          <a:bodyPr wrap="square" rtlCol="0">
            <a:spAutoFit/>
          </a:bodyPr>
          <a:lstStyle/>
          <a:p>
            <a:r>
              <a:rPr lang="en-US" dirty="0">
                <a:solidFill>
                  <a:srgbClr val="51ACC5"/>
                </a:solidFill>
              </a:rPr>
              <a:t>Accuracy Score: 0.617232</a:t>
            </a:r>
          </a:p>
        </p:txBody>
      </p:sp>
      <p:sp>
        <p:nvSpPr>
          <p:cNvPr id="14" name="TextBox 13">
            <a:extLst>
              <a:ext uri="{FF2B5EF4-FFF2-40B4-BE49-F238E27FC236}">
                <a16:creationId xmlns:a16="http://schemas.microsoft.com/office/drawing/2014/main" id="{B88C0028-2DA6-4E7F-A1A7-4B945AE0AFAF}"/>
              </a:ext>
            </a:extLst>
          </p:cNvPr>
          <p:cNvSpPr txBox="1"/>
          <p:nvPr/>
        </p:nvSpPr>
        <p:spPr>
          <a:xfrm>
            <a:off x="6507797" y="5612255"/>
            <a:ext cx="5020946" cy="369332"/>
          </a:xfrm>
          <a:prstGeom prst="rect">
            <a:avLst/>
          </a:prstGeom>
          <a:noFill/>
        </p:spPr>
        <p:txBody>
          <a:bodyPr wrap="square" rtlCol="0">
            <a:spAutoFit/>
          </a:bodyPr>
          <a:lstStyle/>
          <a:p>
            <a:r>
              <a:rPr lang="en-US" dirty="0">
                <a:solidFill>
                  <a:srgbClr val="51ACC5"/>
                </a:solidFill>
              </a:rPr>
              <a:t>Accuracy Score: 0.623588</a:t>
            </a:r>
          </a:p>
        </p:txBody>
      </p:sp>
      <p:sp>
        <p:nvSpPr>
          <p:cNvPr id="21" name="Rectangle 20">
            <a:extLst>
              <a:ext uri="{FF2B5EF4-FFF2-40B4-BE49-F238E27FC236}">
                <a16:creationId xmlns:a16="http://schemas.microsoft.com/office/drawing/2014/main" id="{5C2EB92F-6839-4306-BE99-6101CF4E7729}"/>
              </a:ext>
            </a:extLst>
          </p:cNvPr>
          <p:cNvSpPr/>
          <p:nvPr/>
        </p:nvSpPr>
        <p:spPr>
          <a:xfrm>
            <a:off x="8419982" y="3748577"/>
            <a:ext cx="2940504" cy="1477328"/>
          </a:xfrm>
          <a:prstGeom prst="rect">
            <a:avLst/>
          </a:prstGeom>
        </p:spPr>
        <p:txBody>
          <a:bodyPr wrap="square">
            <a:spAutoFit/>
          </a:bodyPr>
          <a:lstStyle/>
          <a:p>
            <a:r>
              <a:rPr lang="en-US" dirty="0"/>
              <a:t>Performance is relatively indifferent to gamma values surveyed although there is a slight performance gain when gamma &gt; 6.4  </a:t>
            </a:r>
          </a:p>
        </p:txBody>
      </p:sp>
    </p:spTree>
    <p:extLst>
      <p:ext uri="{BB962C8B-B14F-4D97-AF65-F5344CB8AC3E}">
        <p14:creationId xmlns:p14="http://schemas.microsoft.com/office/powerpoint/2010/main" val="1618225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991E9B-FFDA-45EE-8397-1ECF57205F90}"/>
              </a:ext>
            </a:extLst>
          </p:cNvPr>
          <p:cNvSpPr>
            <a:spLocks noGrp="1"/>
          </p:cNvSpPr>
          <p:nvPr>
            <p:ph type="title"/>
          </p:nvPr>
        </p:nvSpPr>
        <p:spPr/>
        <p:txBody>
          <a:bodyPr/>
          <a:lstStyle/>
          <a:p>
            <a:r>
              <a:rPr lang="en-US" dirty="0"/>
              <a:t>Insights from Employing Classification Models</a:t>
            </a:r>
          </a:p>
        </p:txBody>
      </p:sp>
      <p:sp>
        <p:nvSpPr>
          <p:cNvPr id="8" name="Content Placeholder 7">
            <a:extLst>
              <a:ext uri="{FF2B5EF4-FFF2-40B4-BE49-F238E27FC236}">
                <a16:creationId xmlns:a16="http://schemas.microsoft.com/office/drawing/2014/main" id="{7652914D-BFAA-4057-BB56-70A6D20D6E98}"/>
              </a:ext>
            </a:extLst>
          </p:cNvPr>
          <p:cNvSpPr>
            <a:spLocks noGrp="1"/>
          </p:cNvSpPr>
          <p:nvPr>
            <p:ph idx="1"/>
          </p:nvPr>
        </p:nvSpPr>
        <p:spPr>
          <a:xfrm>
            <a:off x="358140" y="1203960"/>
            <a:ext cx="11506200" cy="5087303"/>
          </a:xfrm>
        </p:spPr>
        <p:txBody>
          <a:bodyPr/>
          <a:lstStyle/>
          <a:p>
            <a:pPr>
              <a:spcAft>
                <a:spcPts val="600"/>
              </a:spcAft>
            </a:pPr>
            <a:r>
              <a:rPr lang="en-US" dirty="0"/>
              <a:t>Both models performed better than the regression models produced, however, both failed to meet performance goals for accuracy &gt; 0.7 with both the k-NN and SVM models scoring 0.62.</a:t>
            </a:r>
          </a:p>
          <a:p>
            <a:pPr>
              <a:spcAft>
                <a:spcPts val="600"/>
              </a:spcAft>
            </a:pPr>
            <a:r>
              <a:rPr lang="en-US" dirty="0"/>
              <a:t>Efforts to cleanse training data and improve model performance were exhausted.</a:t>
            </a:r>
          </a:p>
          <a:p>
            <a:pPr>
              <a:spcAft>
                <a:spcPts val="600"/>
              </a:spcAft>
            </a:pPr>
            <a:r>
              <a:rPr lang="en-US" dirty="0"/>
              <a:t>The largest improvement (scores from ~0.4 to ~0.6) came from cleansing diet data to exclude religious dietary preferences from the input training data for example. </a:t>
            </a:r>
          </a:p>
          <a:p>
            <a:pPr>
              <a:spcAft>
                <a:spcPts val="600"/>
              </a:spcAft>
            </a:pPr>
            <a:r>
              <a:rPr lang="en-US" dirty="0"/>
              <a:t>Some data cleansing options were evaluated but ultimately discarded because while improving performance score on paper, restricting the viable training data beyond a certain point negates the practical usefulness of the model in solving our stated problem.</a:t>
            </a:r>
          </a:p>
        </p:txBody>
      </p:sp>
      <p:pic>
        <p:nvPicPr>
          <p:cNvPr id="14" name="Picture 13">
            <a:extLst>
              <a:ext uri="{FF2B5EF4-FFF2-40B4-BE49-F238E27FC236}">
                <a16:creationId xmlns:a16="http://schemas.microsoft.com/office/drawing/2014/main" id="{54CE39AA-377B-4A04-A2C5-8B75B6360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59874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9EBE-362E-4090-88E5-3F8C82DB1068}"/>
              </a:ext>
            </a:extLst>
          </p:cNvPr>
          <p:cNvSpPr>
            <a:spLocks noGrp="1"/>
          </p:cNvSpPr>
          <p:nvPr>
            <p:ph type="title"/>
          </p:nvPr>
        </p:nvSpPr>
        <p:spPr/>
        <p:txBody>
          <a:bodyPr/>
          <a:lstStyle/>
          <a:p>
            <a:r>
              <a:rPr lang="en-US" dirty="0"/>
              <a:t>Insights from Employing Classification Models</a:t>
            </a:r>
          </a:p>
        </p:txBody>
      </p:sp>
      <p:sp>
        <p:nvSpPr>
          <p:cNvPr id="3" name="Content Placeholder 2">
            <a:extLst>
              <a:ext uri="{FF2B5EF4-FFF2-40B4-BE49-F238E27FC236}">
                <a16:creationId xmlns:a16="http://schemas.microsoft.com/office/drawing/2014/main" id="{2681C5BC-CAE5-4970-AB7A-887AA2E7B64D}"/>
              </a:ext>
            </a:extLst>
          </p:cNvPr>
          <p:cNvSpPr>
            <a:spLocks noGrp="1"/>
          </p:cNvSpPr>
          <p:nvPr>
            <p:ph idx="1"/>
          </p:nvPr>
        </p:nvSpPr>
        <p:spPr/>
        <p:txBody>
          <a:bodyPr/>
          <a:lstStyle/>
          <a:p>
            <a:r>
              <a:rPr lang="en-US" dirty="0"/>
              <a:t>Like the regression models, the classifier models would also benefit greatly from finer resolution information within some features. Some suggestions for data augmentation is presented on the following slide.</a:t>
            </a:r>
          </a:p>
          <a:p>
            <a:endParaRPr lang="en-US" dirty="0"/>
          </a:p>
          <a:p>
            <a:r>
              <a:rPr lang="en-US" dirty="0"/>
              <a:t>On a final note, despite nearly equivalent accuracy performance, the SVM takes substantially longer to implement, train, and run than the </a:t>
            </a:r>
            <a:r>
              <a:rPr lang="en-US" dirty="0" err="1"/>
              <a:t>kNN</a:t>
            </a:r>
            <a:r>
              <a:rPr lang="en-US" dirty="0"/>
              <a:t>. Thus when iterating on input feature subsets and data cleansing choices, it may be more prudent to prototype and iterate with data cleansing decisions while using the K Nearest Neighbors classifier. </a:t>
            </a:r>
          </a:p>
        </p:txBody>
      </p:sp>
    </p:spTree>
    <p:extLst>
      <p:ext uri="{BB962C8B-B14F-4D97-AF65-F5344CB8AC3E}">
        <p14:creationId xmlns:p14="http://schemas.microsoft.com/office/powerpoint/2010/main" val="137549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Enabling More Accurate ML Models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a:xfrm>
            <a:off x="358140" y="1079500"/>
            <a:ext cx="11506200" cy="5455273"/>
          </a:xfrm>
        </p:spPr>
        <p:txBody>
          <a:bodyPr/>
          <a:lstStyle/>
          <a:p>
            <a:r>
              <a:rPr lang="en-US" dirty="0"/>
              <a:t>Augmenting at least two of the primary data features used with new information would enable the development of more accurate machine learning models. </a:t>
            </a:r>
          </a:p>
          <a:p>
            <a:pPr lvl="1"/>
            <a:endParaRPr lang="en-US" dirty="0"/>
          </a:p>
          <a:p>
            <a:pPr lvl="1"/>
            <a:r>
              <a:rPr lang="en-US" dirty="0"/>
              <a:t>The </a:t>
            </a:r>
            <a:r>
              <a:rPr lang="en-US" dirty="0">
                <a:solidFill>
                  <a:srgbClr val="51ACC5"/>
                </a:solidFill>
              </a:rPr>
              <a:t>Job Field </a:t>
            </a:r>
            <a:r>
              <a:rPr lang="en-US" dirty="0"/>
              <a:t>feature as it stands right now is not sufficient enough to enable regression models to predict income. For example, the “Medicine / Health” field could conceivably include users with diverse positions ranging from Pharmacy Technician to Neurosurgeon. Thus it is also safe to assume a wide variance in reported incomes, even within the same field. Similarly with regard to our classification model, while the “Medicine / Health” field may have users with similar portions of men and women, users with job title like “Labor and Delivery Nurse” may skew female. </a:t>
            </a:r>
            <a:r>
              <a:rPr lang="en-US" dirty="0">
                <a:solidFill>
                  <a:srgbClr val="51ACC5"/>
                </a:solidFill>
              </a:rPr>
              <a:t>Augmenting the Job Field data with Profession or Job Title is recommended. </a:t>
            </a:r>
          </a:p>
          <a:p>
            <a:pPr lvl="1"/>
            <a:endParaRPr lang="en-US" dirty="0"/>
          </a:p>
          <a:p>
            <a:pPr lvl="1"/>
            <a:r>
              <a:rPr lang="en-US" dirty="0"/>
              <a:t>Similar arguments can be made to augment </a:t>
            </a:r>
            <a:r>
              <a:rPr lang="en-US" dirty="0">
                <a:solidFill>
                  <a:srgbClr val="51ACC5"/>
                </a:solidFill>
              </a:rPr>
              <a:t>Education</a:t>
            </a:r>
            <a:r>
              <a:rPr lang="en-US" dirty="0"/>
              <a:t> with details on the field of study. For example, a user with a MS. in Electrical Engineering may in general earn more than a user with a M.A. in Literature but with current data, regression models treat both of these users as the same as they have an equivalent education level. </a:t>
            </a:r>
            <a:r>
              <a:rPr lang="en-US" dirty="0">
                <a:solidFill>
                  <a:srgbClr val="51ACC5"/>
                </a:solidFill>
              </a:rPr>
              <a:t>Augmenting the Education data with Field of Study or Degree Title is recommended.</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B0CFCA01-F9C9-4ABA-B1E0-4B676EBE0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43306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6AAC-2001-48B1-A93F-0B4CBE9FA3E9}"/>
              </a:ext>
            </a:extLst>
          </p:cNvPr>
          <p:cNvSpPr>
            <a:spLocks noGrp="1"/>
          </p:cNvSpPr>
          <p:nvPr>
            <p:ph type="title"/>
          </p:nvPr>
        </p:nvSpPr>
        <p:spPr/>
        <p:txBody>
          <a:bodyPr/>
          <a:lstStyle/>
          <a:p>
            <a:r>
              <a:rPr lang="en-US" dirty="0"/>
              <a:t>Overall Conclusion and Next Steps</a:t>
            </a:r>
          </a:p>
        </p:txBody>
      </p:sp>
      <p:sp>
        <p:nvSpPr>
          <p:cNvPr id="3" name="Content Placeholder 2">
            <a:extLst>
              <a:ext uri="{FF2B5EF4-FFF2-40B4-BE49-F238E27FC236}">
                <a16:creationId xmlns:a16="http://schemas.microsoft.com/office/drawing/2014/main" id="{6F69CCDB-1F4C-42A0-A88D-74E8B4D19F53}"/>
              </a:ext>
            </a:extLst>
          </p:cNvPr>
          <p:cNvSpPr>
            <a:spLocks noGrp="1"/>
          </p:cNvSpPr>
          <p:nvPr>
            <p:ph idx="1"/>
          </p:nvPr>
        </p:nvSpPr>
        <p:spPr/>
        <p:txBody>
          <a:bodyPr/>
          <a:lstStyle/>
          <a:p>
            <a:r>
              <a:rPr lang="en-US" dirty="0"/>
              <a:t>A lot of the input features one would initially think viable aren’t granular enough when it comes to answering objectives.</a:t>
            </a:r>
          </a:p>
          <a:p>
            <a:endParaRPr lang="en-US" dirty="0"/>
          </a:p>
          <a:p>
            <a:endParaRPr lang="en-US" dirty="0"/>
          </a:p>
          <a:p>
            <a:r>
              <a:rPr lang="en-US" dirty="0"/>
              <a:t>Augment Job Field and Education data as described with more granular information fields (e.g. job title and field of study).</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297C20D0-E2A4-4481-97E0-D6E5F72C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6" name="Explosion: 8 Points 5">
            <a:extLst>
              <a:ext uri="{FF2B5EF4-FFF2-40B4-BE49-F238E27FC236}">
                <a16:creationId xmlns:a16="http://schemas.microsoft.com/office/drawing/2014/main" id="{9586660E-4278-4D86-9A0C-08C32B4F974A}"/>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4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613-D54B-435E-A6C0-04AE2A625823}"/>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EBDBA0A1-9A5A-4DA1-AEE2-1CF9E62136DA}"/>
              </a:ext>
            </a:extLst>
          </p:cNvPr>
          <p:cNvSpPr>
            <a:spLocks noGrp="1"/>
          </p:cNvSpPr>
          <p:nvPr>
            <p:ph idx="1"/>
          </p:nvPr>
        </p:nvSpPr>
        <p:spPr/>
        <p:txBody>
          <a:bodyPr/>
          <a:lstStyle/>
          <a:p>
            <a:pPr lvl="0"/>
            <a:r>
              <a:rPr lang="en-US" dirty="0">
                <a:solidFill>
                  <a:srgbClr val="51ACC5"/>
                </a:solidFill>
              </a:rPr>
              <a:t>at least two graphs containing exploration of the dataset</a:t>
            </a:r>
          </a:p>
          <a:p>
            <a:pPr lvl="0"/>
            <a:r>
              <a:rPr lang="en-US" dirty="0">
                <a:solidFill>
                  <a:srgbClr val="51ACC5"/>
                </a:solidFill>
              </a:rPr>
              <a:t>a statement of your question (or questions!) and how you arrived there </a:t>
            </a:r>
          </a:p>
          <a:p>
            <a:pPr lvl="0"/>
            <a:r>
              <a:rPr lang="en-US" dirty="0">
                <a:solidFill>
                  <a:srgbClr val="51ACC5"/>
                </a:solidFill>
              </a:rPr>
              <a:t>the explanation of at least two new columns you created and how you did it</a:t>
            </a:r>
          </a:p>
          <a:p>
            <a:pPr lvl="0"/>
            <a:r>
              <a:rPr lang="en-US" dirty="0">
                <a:solidFill>
                  <a:srgbClr val="51ACC5"/>
                </a:solidFill>
              </a:rPr>
              <a:t>the comparison between two classification approaches, including a qualitative discussion of simplicity, time to run the model, and accuracy, precision, and/or recall</a:t>
            </a:r>
          </a:p>
          <a:p>
            <a:pPr lvl="0"/>
            <a:r>
              <a:rPr lang="en-US" dirty="0">
                <a:solidFill>
                  <a:srgbClr val="51ACC5"/>
                </a:solidFill>
              </a:rPr>
              <a:t>the comparison between two regression approaches, including a qualitative discussion of simplicity, time to run the model, and accuracy, precision, and/or recall</a:t>
            </a:r>
          </a:p>
          <a:p>
            <a:pPr lvl="0"/>
            <a:r>
              <a:rPr lang="en-US" dirty="0"/>
              <a:t>an overall conclusion, with a preliminary answer to your initial question(s), next steps, </a:t>
            </a:r>
            <a:r>
              <a:rPr lang="en-US" dirty="0">
                <a:solidFill>
                  <a:srgbClr val="51ACC5"/>
                </a:solidFill>
              </a:rPr>
              <a:t>and what other data you would like to have in order to better answer your question(s)</a:t>
            </a:r>
          </a:p>
        </p:txBody>
      </p:sp>
      <p:pic>
        <p:nvPicPr>
          <p:cNvPr id="4" name="Picture 3">
            <a:extLst>
              <a:ext uri="{FF2B5EF4-FFF2-40B4-BE49-F238E27FC236}">
                <a16:creationId xmlns:a16="http://schemas.microsoft.com/office/drawing/2014/main" id="{AACCAD93-90F0-42D5-9303-270582893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5" name="Explosion: 8 Points 4">
            <a:extLst>
              <a:ext uri="{FF2B5EF4-FFF2-40B4-BE49-F238E27FC236}">
                <a16:creationId xmlns:a16="http://schemas.microsoft.com/office/drawing/2014/main" id="{1B39858C-C0B3-4B63-8ED3-9D21667C9FD8}"/>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3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75AE-43DF-4202-B271-8D76B02E4515}"/>
              </a:ext>
            </a:extLst>
          </p:cNvPr>
          <p:cNvSpPr>
            <a:spLocks noGrp="1"/>
          </p:cNvSpPr>
          <p:nvPr>
            <p:ph type="title"/>
          </p:nvPr>
        </p:nvSpPr>
        <p:spPr/>
        <p:txBody>
          <a:bodyPr/>
          <a:lstStyle/>
          <a:p>
            <a:r>
              <a:rPr lang="en-US" dirty="0"/>
              <a:t>To Dos</a:t>
            </a:r>
          </a:p>
        </p:txBody>
      </p:sp>
      <p:sp>
        <p:nvSpPr>
          <p:cNvPr id="3" name="Content Placeholder 2">
            <a:extLst>
              <a:ext uri="{FF2B5EF4-FFF2-40B4-BE49-F238E27FC236}">
                <a16:creationId xmlns:a16="http://schemas.microsoft.com/office/drawing/2014/main" id="{31E3F6D2-6904-4256-B80A-88FCA1D914F6}"/>
              </a:ext>
            </a:extLst>
          </p:cNvPr>
          <p:cNvSpPr>
            <a:spLocks noGrp="1"/>
          </p:cNvSpPr>
          <p:nvPr>
            <p:ph idx="1"/>
          </p:nvPr>
        </p:nvSpPr>
        <p:spPr/>
        <p:txBody>
          <a:bodyPr/>
          <a:lstStyle/>
          <a:p>
            <a:r>
              <a:rPr lang="en-US" dirty="0"/>
              <a:t>Pick up at data intro and conclusions</a:t>
            </a:r>
          </a:p>
          <a:p>
            <a:r>
              <a:rPr lang="en-US" strike="sngStrike" dirty="0"/>
              <a:t>Need a more in-depth classifier discussion</a:t>
            </a:r>
          </a:p>
          <a:p>
            <a:r>
              <a:rPr lang="en-US" strike="sngStrike" dirty="0"/>
              <a:t>No Logistic… need linear inputs there as well</a:t>
            </a:r>
          </a:p>
        </p:txBody>
      </p:sp>
      <p:sp>
        <p:nvSpPr>
          <p:cNvPr id="4" name="Explosion: 8 Points 3">
            <a:extLst>
              <a:ext uri="{FF2B5EF4-FFF2-40B4-BE49-F238E27FC236}">
                <a16:creationId xmlns:a16="http://schemas.microsoft.com/office/drawing/2014/main" id="{BD08C949-7920-4D3F-B48C-C6808DD56A01}"/>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24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from </a:t>
            </a:r>
            <a:r>
              <a:rPr lang="en-US" dirty="0" err="1">
                <a:latin typeface="Arial" panose="020B0604020202020204" pitchFamily="34" charset="0"/>
                <a:cs typeface="Arial" panose="020B0604020202020204" pitchFamily="34" charset="0"/>
              </a:rPr>
              <a:t>OkCupid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as a self-reported census data</a:t>
            </a:r>
          </a:p>
          <a:p>
            <a:endParaRPr lang="en-US" dirty="0"/>
          </a:p>
          <a:p>
            <a:r>
              <a:rPr lang="en-US" dirty="0" err="1">
                <a:latin typeface="Arial" panose="020B0604020202020204" pitchFamily="34" charset="0"/>
                <a:cs typeface="Arial" panose="020B0604020202020204" pitchFamily="34" charset="0"/>
              </a:rPr>
              <a:t>OkCupid</a:t>
            </a:r>
            <a:r>
              <a:rPr lang="en-US" dirty="0">
                <a:latin typeface="Arial" panose="020B0604020202020204" pitchFamily="34" charset="0"/>
                <a:cs typeface="Arial" panose="020B0604020202020204" pitchFamily="34" charset="0"/>
              </a:rPr>
              <a:t>, also has many missing Income fields. Can we use other features in the data to generate a regression model to predict it? Perspective advertisers on the site would surely be interested in income levels of its user base.</a:t>
            </a:r>
          </a:p>
          <a:p>
            <a:endParaRPr lang="en-US" dirty="0"/>
          </a:p>
          <a:p>
            <a:r>
              <a:rPr lang="en-US" dirty="0">
                <a:latin typeface="Arial" panose="020B0604020202020204" pitchFamily="34" charset="0"/>
                <a:cs typeface="Arial" panose="020B0604020202020204" pitchFamily="34" charset="0"/>
              </a:rPr>
              <a:t>Outside can we use certain traits about an id</a:t>
            </a:r>
          </a:p>
        </p:txBody>
      </p:sp>
      <p:pic>
        <p:nvPicPr>
          <p:cNvPr id="6" name="Picture 5">
            <a:extLst>
              <a:ext uri="{FF2B5EF4-FFF2-40B4-BE49-F238E27FC236}">
                <a16:creationId xmlns:a16="http://schemas.microsoft.com/office/drawing/2014/main" id="{CB2E3121-7D53-44CB-BF2C-F73D71B34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8" name="Explosion: 8 Points 7">
            <a:extLst>
              <a:ext uri="{FF2B5EF4-FFF2-40B4-BE49-F238E27FC236}">
                <a16:creationId xmlns:a16="http://schemas.microsoft.com/office/drawing/2014/main" id="{832F3CAF-6726-4323-AA68-A5728DB401EE}"/>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94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r>
              <a:rPr lang="en-US" dirty="0"/>
              <a:t>Inspecting Basic Demographics User Data</a:t>
            </a: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530" y="827133"/>
            <a:ext cx="5852172" cy="4389129"/>
          </a:xfrm>
          <a:prstGeom prst="rect">
            <a:avLst/>
          </a:prstGeom>
        </p:spPr>
      </p:pic>
      <p:pic>
        <p:nvPicPr>
          <p:cNvPr id="6" name="Picture 5">
            <a:extLst>
              <a:ext uri="{FF2B5EF4-FFF2-40B4-BE49-F238E27FC236}">
                <a16:creationId xmlns:a16="http://schemas.microsoft.com/office/drawing/2014/main" id="{92F3DC1C-014F-491F-9627-3A9005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TextBox 3">
            <a:extLst>
              <a:ext uri="{FF2B5EF4-FFF2-40B4-BE49-F238E27FC236}">
                <a16:creationId xmlns:a16="http://schemas.microsoft.com/office/drawing/2014/main" id="{F87D196C-2A8F-4988-BC09-CB0102241819}"/>
              </a:ext>
            </a:extLst>
          </p:cNvPr>
          <p:cNvSpPr txBox="1"/>
          <p:nvPr/>
        </p:nvSpPr>
        <p:spPr>
          <a:xfrm>
            <a:off x="740585" y="5201218"/>
            <a:ext cx="9453770" cy="954107"/>
          </a:xfrm>
          <a:prstGeom prst="rect">
            <a:avLst/>
          </a:prstGeom>
          <a:noFill/>
        </p:spPr>
        <p:txBody>
          <a:bodyPr wrap="square" rtlCol="0">
            <a:spAutoFit/>
          </a:bodyPr>
          <a:lstStyle/>
          <a:p>
            <a:r>
              <a:rPr lang="en-US" sz="2800" dirty="0"/>
              <a:t>User data for age skews young with the data set having a median age of 30 years, and a 75</a:t>
            </a:r>
            <a:r>
              <a:rPr lang="en-US" sz="2800" baseline="30000" dirty="0"/>
              <a:t>th</a:t>
            </a:r>
            <a:r>
              <a:rPr lang="en-US" sz="2800" dirty="0"/>
              <a:t> percentile at 37 years old.</a:t>
            </a:r>
          </a:p>
        </p:txBody>
      </p:sp>
      <p:pic>
        <p:nvPicPr>
          <p:cNvPr id="9" name="Picture 8">
            <a:extLst>
              <a:ext uri="{FF2B5EF4-FFF2-40B4-BE49-F238E27FC236}">
                <a16:creationId xmlns:a16="http://schemas.microsoft.com/office/drawing/2014/main" id="{381D0118-0A99-4DE6-AD24-C0BF60C6520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5435" y="972141"/>
            <a:ext cx="5852172" cy="4389129"/>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User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80.8%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pic>
        <p:nvPicPr>
          <p:cNvPr id="7" name="Picture 6">
            <a:extLst>
              <a:ext uri="{FF2B5EF4-FFF2-40B4-BE49-F238E27FC236}">
                <a16:creationId xmlns:a16="http://schemas.microsoft.com/office/drawing/2014/main" id="{8ED9497C-F6B4-4747-B920-82E2F8CCC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8135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sex so that advertisers may augment their own data sets and develop even more targeted ads? </a:t>
            </a:r>
          </a:p>
        </p:txBody>
      </p:sp>
      <p:pic>
        <p:nvPicPr>
          <p:cNvPr id="4" name="Picture 3">
            <a:extLst>
              <a:ext uri="{FF2B5EF4-FFF2-40B4-BE49-F238E27FC236}">
                <a16:creationId xmlns:a16="http://schemas.microsoft.com/office/drawing/2014/main" id="{B87C01B4-FCFB-48CA-B9C5-3BC24DF5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406619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775252"/>
            <a:ext cx="11506200" cy="5401712"/>
          </a:xfrm>
        </p:spPr>
        <p:txBody>
          <a:bodyPr/>
          <a:lstStyle/>
          <a:p>
            <a:r>
              <a:rPr lang="en-US" dirty="0" err="1"/>
              <a:t>education_code</a:t>
            </a:r>
            <a:endParaRPr lang="en-US" dirty="0"/>
          </a:p>
          <a:p>
            <a:pPr lvl="1"/>
            <a:r>
              <a:rPr lang="en-US" dirty="0"/>
              <a:t>To use education level in the machine learning models, education level strings must be mapped to numbers. Further more, education level is a progressive trait so efforts were made to group similar education levels and linearize the data as shown in the python snippet below.</a:t>
            </a:r>
          </a:p>
          <a:p>
            <a:endParaRPr lang="en-US" dirty="0"/>
          </a:p>
          <a:p>
            <a:endParaRPr lang="en-US" dirty="0"/>
          </a:p>
          <a:p>
            <a:endParaRPr lang="en-US" dirty="0"/>
          </a:p>
          <a:p>
            <a:endParaRPr lang="en-US" dirty="0"/>
          </a:p>
          <a:p>
            <a:r>
              <a:rPr lang="en-US" dirty="0" err="1"/>
              <a:t>diet_code</a:t>
            </a:r>
            <a:r>
              <a:rPr lang="en-US" dirty="0"/>
              <a:t>:</a:t>
            </a:r>
          </a:p>
          <a:p>
            <a:pPr lvl="1"/>
            <a:r>
              <a:rPr lang="en-US" dirty="0"/>
              <a:t>To use diet in the machine learning models, strings again must be mapped to numbers. While this data is not linear, grouping dietary preferences into similar categories was completed: anything, vegetarian/vegan, influenced by religion, and other. Later, this grouping allowed exclusion of certain data (e.g. religious preferences and other) for testing the hypothesis).</a:t>
            </a:r>
          </a:p>
        </p:txBody>
      </p:sp>
      <p:sp>
        <p:nvSpPr>
          <p:cNvPr id="5" name="Rectangle 1">
            <a:extLst>
              <a:ext uri="{FF2B5EF4-FFF2-40B4-BE49-F238E27FC236}">
                <a16:creationId xmlns:a16="http://schemas.microsoft.com/office/drawing/2014/main" id="{ECC3018F-6150-42EE-A303-0425853E6744}"/>
              </a:ext>
            </a:extLst>
          </p:cNvPr>
          <p:cNvSpPr>
            <a:spLocks noChangeArrowheads="1"/>
          </p:cNvSpPr>
          <p:nvPr/>
        </p:nvSpPr>
        <p:spPr bwMode="auto">
          <a:xfrm>
            <a:off x="1133829" y="2081822"/>
            <a:ext cx="10435319"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Rectangle 1">
            <a:extLst>
              <a:ext uri="{FF2B5EF4-FFF2-40B4-BE49-F238E27FC236}">
                <a16:creationId xmlns:a16="http://schemas.microsoft.com/office/drawing/2014/main" id="{F6820F1D-2B35-4435-8C78-2A8EB4D05DAF}"/>
              </a:ext>
            </a:extLst>
          </p:cNvPr>
          <p:cNvSpPr>
            <a:spLocks noChangeArrowheads="1"/>
          </p:cNvSpPr>
          <p:nvPr/>
        </p:nvSpPr>
        <p:spPr bwMode="auto">
          <a:xfrm>
            <a:off x="1133829" y="5549066"/>
            <a:ext cx="10435319"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diet_code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'diet'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477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371600"/>
            <a:ext cx="11506200" cy="4805363"/>
          </a:xfrm>
        </p:spPr>
        <p:txBody>
          <a:bodyPr/>
          <a:lstStyle/>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a:p>
            <a:pPr lvl="1"/>
            <a:endParaRPr lang="en-US" dirty="0"/>
          </a:p>
          <a:p>
            <a:pPr marL="457200" lvl="1" indent="0">
              <a:buNone/>
            </a:pPr>
            <a:endParaRPr lang="en-US" dirty="0"/>
          </a:p>
          <a:p>
            <a:pPr lvl="1"/>
            <a:r>
              <a:rPr lang="en-US" dirty="0"/>
              <a:t>The </a:t>
            </a:r>
            <a:r>
              <a:rPr lang="en-US" dirty="0" err="1"/>
              <a:t>income_z</a:t>
            </a:r>
            <a:r>
              <a:rPr lang="en-US" dirty="0"/>
              <a:t> column of data was not ultimately required for any machine learning models discussed in this report but may be useful in future analyses.</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986458" y="2964147"/>
            <a:ext cx="1043531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623013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7815</TotalTime>
  <Words>2445</Words>
  <Application>Microsoft Office PowerPoint</Application>
  <PresentationFormat>Widescreen</PresentationFormat>
  <Paragraphs>201</Paragraphs>
  <Slides>19</Slides>
  <Notes>16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Conthrax Sb</vt:lpstr>
      <vt:lpstr>Courier New</vt:lpstr>
      <vt:lpstr>Office Theme</vt:lpstr>
      <vt:lpstr>Using Machine Learning Models to Complete OkCupid Demographics Data Sets:  An Initial Investigation</vt:lpstr>
      <vt:lpstr>Requirements</vt:lpstr>
      <vt:lpstr>To Dos</vt:lpstr>
      <vt:lpstr>Data Overview</vt:lpstr>
      <vt:lpstr>Inspecting Basic Demographics User Data</vt:lpstr>
      <vt:lpstr>Inspecting User Income Data</vt:lpstr>
      <vt:lpstr>Questions to Provide Insights</vt:lpstr>
      <vt:lpstr>Augmenting Data with New Columns</vt:lpstr>
      <vt:lpstr>Augmenting Data with New Columns</vt:lpstr>
      <vt:lpstr>Regression Models Surveyed</vt:lpstr>
      <vt:lpstr>Regression Model Results</vt:lpstr>
      <vt:lpstr>Insights from Employing Regression Models</vt:lpstr>
      <vt:lpstr>Classification Models Surveyed</vt:lpstr>
      <vt:lpstr>K Nearest Neighbors Classifier Setup</vt:lpstr>
      <vt:lpstr>Classification Model Results</vt:lpstr>
      <vt:lpstr>Insights from Employing Classification Models</vt:lpstr>
      <vt:lpstr>Insights from Employing Classification Models</vt:lpstr>
      <vt:lpstr>Enabling More Accurate ML Models</vt:lpstr>
      <vt:lpstr>Overall Conclusion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92</cp:revision>
  <dcterms:created xsi:type="dcterms:W3CDTF">2018-11-16T18:56:55Z</dcterms:created>
  <dcterms:modified xsi:type="dcterms:W3CDTF">2018-12-08T23:40:45Z</dcterms:modified>
</cp:coreProperties>
</file>